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11"/>
  </p:notesMasterIdLst>
  <p:sldIdLst>
    <p:sldId id="256" r:id="rId5"/>
    <p:sldId id="271" r:id="rId6"/>
    <p:sldId id="272" r:id="rId7"/>
    <p:sldId id="278" r:id="rId8"/>
    <p:sldId id="277"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692964-4C76-4388-91E7-5F94E48786B1}" v="6" dt="2020-05-10T13:06:33.337"/>
    <p1510:client id="{F05BEEC3-981F-4144-A67F-C61846BDFE1E}" v="2539" dt="2020-05-10T13:03:42.6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p:restoredTop sz="96296"/>
  </p:normalViewPr>
  <p:slideViewPr>
    <p:cSldViewPr snapToGrid="0" snapToObjects="1">
      <p:cViewPr varScale="1">
        <p:scale>
          <a:sx n="67" d="100"/>
          <a:sy n="67" d="100"/>
        </p:scale>
        <p:origin x="532" y="44"/>
      </p:cViewPr>
      <p:guideLst/>
    </p:cSldViewPr>
  </p:slideViewPr>
  <p:notesTextViewPr>
    <p:cViewPr>
      <p:scale>
        <a:sx n="1" d="1"/>
        <a:sy n="1" d="1"/>
      </p:scale>
      <p:origin x="0" y="0"/>
    </p:cViewPr>
  </p:notesTextViewPr>
  <p:notesViewPr>
    <p:cSldViewPr snapToGrid="0" snapToObjects="1">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9893C-6BDC-7443-B29A-5B154E54559C}" type="datetimeFigureOut">
              <a:rPr lang="en-US" smtClean="0"/>
              <a:t>5/12/2020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1AEFF-37BA-5841-B548-D79E5EBE4897}" type="slidenum">
              <a:rPr lang="en-US" smtClean="0"/>
              <a:t>‹#›</a:t>
            </a:fld>
            <a:endParaRPr lang="en-US"/>
          </a:p>
        </p:txBody>
      </p:sp>
    </p:spTree>
    <p:extLst>
      <p:ext uri="{BB962C8B-B14F-4D97-AF65-F5344CB8AC3E}">
        <p14:creationId xmlns:p14="http://schemas.microsoft.com/office/powerpoint/2010/main" val="2068743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Update</a:t>
            </a:r>
            <a:r>
              <a:rPr lang="en-CA" baseline="0" dirty="0"/>
              <a:t> with what your schedule may look like. Remember that there should be large blocks of time for Outdoor Play (it’s not recess but intentional play) and Indoor Play. </a:t>
            </a:r>
          </a:p>
          <a:p>
            <a:r>
              <a:rPr lang="en-CA" baseline="0" dirty="0"/>
              <a:t>-movement breaks- </a:t>
            </a:r>
            <a:r>
              <a:rPr lang="en-CA" baseline="0" dirty="0" err="1"/>
              <a:t>gonoddle</a:t>
            </a:r>
            <a:r>
              <a:rPr lang="en-CA" baseline="0" dirty="0"/>
              <a:t>, yoga, </a:t>
            </a:r>
            <a:r>
              <a:rPr lang="en-CA" baseline="0" dirty="0" err="1"/>
              <a:t>etc</a:t>
            </a:r>
            <a:endParaRPr lang="en-CA" baseline="0" dirty="0"/>
          </a:p>
          <a:p>
            <a:r>
              <a:rPr lang="en-CA" baseline="0" dirty="0"/>
              <a:t>-meditation</a:t>
            </a:r>
          </a:p>
          <a:p>
            <a:r>
              <a:rPr lang="en-CA" baseline="0" dirty="0"/>
              <a:t>-why we dismiss earlier-elevate congestion</a:t>
            </a:r>
          </a:p>
          <a:p>
            <a:endParaRPr lang="en-CA" dirty="0"/>
          </a:p>
        </p:txBody>
      </p:sp>
      <p:sp>
        <p:nvSpPr>
          <p:cNvPr id="4" name="Slide Number Placeholder 3"/>
          <p:cNvSpPr>
            <a:spLocks noGrp="1"/>
          </p:cNvSpPr>
          <p:nvPr>
            <p:ph type="sldNum" sz="quarter" idx="10"/>
          </p:nvPr>
        </p:nvSpPr>
        <p:spPr/>
        <p:txBody>
          <a:bodyPr/>
          <a:lstStyle/>
          <a:p>
            <a:fld id="{7D3A1A18-C365-4A35-B155-0CD8054292C4}" type="slidenum">
              <a:rPr lang="en-CA" smtClean="0"/>
              <a:t>2</a:t>
            </a:fld>
            <a:endParaRPr lang="en-CA"/>
          </a:p>
        </p:txBody>
      </p:sp>
    </p:spTree>
    <p:extLst>
      <p:ext uri="{BB962C8B-B14F-4D97-AF65-F5344CB8AC3E}">
        <p14:creationId xmlns:p14="http://schemas.microsoft.com/office/powerpoint/2010/main" val="250876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Discuss</a:t>
            </a:r>
            <a:r>
              <a:rPr lang="en-CA" baseline="0" dirty="0"/>
              <a:t> the procedures for your school regarding entry</a:t>
            </a:r>
            <a:endParaRPr lang="en-CA" dirty="0"/>
          </a:p>
          <a:p>
            <a:r>
              <a:rPr lang="en-CA" dirty="0"/>
              <a:t>It may be a good opportunity to talk about Punctuality</a:t>
            </a:r>
            <a:r>
              <a:rPr lang="en-CA" baseline="0" dirty="0"/>
              <a:t> and late procedures</a:t>
            </a:r>
          </a:p>
          <a:p>
            <a:r>
              <a:rPr lang="en-CA" baseline="0" dirty="0"/>
              <a:t>Drop Off…quick kiss good bye</a:t>
            </a:r>
          </a:p>
          <a:p>
            <a:endParaRPr lang="en-CA" baseline="0" dirty="0"/>
          </a:p>
          <a:p>
            <a:r>
              <a:rPr lang="en-CA" b="1" baseline="0" dirty="0"/>
              <a:t>If your child is going to be away you must report the absence by calling the school </a:t>
            </a:r>
            <a:endParaRPr lang="en-CA" b="1" dirty="0"/>
          </a:p>
        </p:txBody>
      </p:sp>
      <p:sp>
        <p:nvSpPr>
          <p:cNvPr id="4" name="Slide Number Placeholder 3"/>
          <p:cNvSpPr>
            <a:spLocks noGrp="1"/>
          </p:cNvSpPr>
          <p:nvPr>
            <p:ph type="sldNum" sz="quarter" idx="10"/>
          </p:nvPr>
        </p:nvSpPr>
        <p:spPr/>
        <p:txBody>
          <a:bodyPr/>
          <a:lstStyle/>
          <a:p>
            <a:fld id="{7D3A1A18-C365-4A35-B155-0CD8054292C4}" type="slidenum">
              <a:rPr lang="en-CA" smtClean="0"/>
              <a:t>3</a:t>
            </a:fld>
            <a:endParaRPr lang="en-CA"/>
          </a:p>
        </p:txBody>
      </p:sp>
    </p:spTree>
    <p:extLst>
      <p:ext uri="{BB962C8B-B14F-4D97-AF65-F5344CB8AC3E}">
        <p14:creationId xmlns:p14="http://schemas.microsoft.com/office/powerpoint/2010/main" val="710358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288">
              <a:defRPr/>
            </a:pPr>
            <a:r>
              <a:rPr lang="en-CA" b="1" i="1" dirty="0"/>
              <a:t>Edit to identify your childcare</a:t>
            </a:r>
            <a:r>
              <a:rPr lang="en-CA" b="1" i="1" baseline="0" dirty="0"/>
              <a:t> provider (either the YMCA or Parkview)</a:t>
            </a:r>
            <a:endParaRPr lang="en-CA" b="1" i="1" dirty="0"/>
          </a:p>
          <a:p>
            <a:pPr defTabSz="924288">
              <a:defRPr/>
            </a:pPr>
            <a:r>
              <a:rPr lang="en-CA" dirty="0"/>
              <a:t>This</a:t>
            </a:r>
            <a:r>
              <a:rPr lang="en-CA" baseline="0" dirty="0"/>
              <a:t> is an opportunity for the childcare partners to speak about before and after school care.</a:t>
            </a:r>
          </a:p>
          <a:p>
            <a:pPr defTabSz="924288">
              <a:defRPr/>
            </a:pPr>
            <a:r>
              <a:rPr lang="en-CA" baseline="0" dirty="0"/>
              <a:t>Stress the importance of booking early</a:t>
            </a:r>
            <a:endParaRPr lang="en-CA" dirty="0"/>
          </a:p>
          <a:p>
            <a:pPr defTabSz="924288">
              <a:defRPr/>
            </a:pPr>
            <a:r>
              <a:rPr lang="en-CA" b="1" dirty="0">
                <a:latin typeface="News Gothic T Medium"/>
              </a:rPr>
              <a:t>This message is on the Board Website</a:t>
            </a:r>
            <a:r>
              <a:rPr lang="en-CA" b="1" baseline="0" dirty="0">
                <a:latin typeface="News Gothic T Medium"/>
              </a:rPr>
              <a:t> under the “Parents” tab</a:t>
            </a:r>
            <a:endParaRPr lang="en-CA" dirty="0">
              <a:latin typeface="News Gothic T Medium"/>
            </a:endParaRPr>
          </a:p>
        </p:txBody>
      </p:sp>
      <p:sp>
        <p:nvSpPr>
          <p:cNvPr id="4" name="Slide Number Placeholder 3"/>
          <p:cNvSpPr>
            <a:spLocks noGrp="1"/>
          </p:cNvSpPr>
          <p:nvPr>
            <p:ph type="sldNum" sz="quarter" idx="10"/>
          </p:nvPr>
        </p:nvSpPr>
        <p:spPr/>
        <p:txBody>
          <a:bodyPr/>
          <a:lstStyle/>
          <a:p>
            <a:fld id="{7D3A1A18-C365-4A35-B155-0CD8054292C4}" type="slidenum">
              <a:rPr lang="en-CA" smtClean="0"/>
              <a:t>4</a:t>
            </a:fld>
            <a:endParaRPr lang="en-CA"/>
          </a:p>
        </p:txBody>
      </p:sp>
    </p:spTree>
    <p:extLst>
      <p:ext uri="{BB962C8B-B14F-4D97-AF65-F5344CB8AC3E}">
        <p14:creationId xmlns:p14="http://schemas.microsoft.com/office/powerpoint/2010/main" val="2315403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2144" lvl="1" defTabSz="924288">
              <a:defRPr/>
            </a:pPr>
            <a:r>
              <a:rPr lang="en-CA" baseline="0" dirty="0"/>
              <a:t>If they are not yet toilet learning, this is a routine you want to establish. There is some helpful information available at Halton.ca http://www.halton.ca/cms/One.aspx?portalId=8310&amp;pageId=61798 </a:t>
            </a:r>
          </a:p>
          <a:p>
            <a:pPr marL="462144" lvl="1" defTabSz="924288">
              <a:defRPr/>
            </a:pPr>
            <a:endParaRPr lang="en-CA" baseline="0" dirty="0"/>
          </a:p>
          <a:p>
            <a:pPr marL="462144" lvl="1" defTabSz="924288">
              <a:defRPr/>
            </a:pPr>
            <a:r>
              <a:rPr lang="en-CA" baseline="0" dirty="0"/>
              <a:t>Children should be able to </a:t>
            </a:r>
          </a:p>
          <a:p>
            <a:pPr lvl="1">
              <a:buFont typeface="Arial" panose="020B0604020202020204" pitchFamily="34" charset="0"/>
              <a:buChar char="•"/>
            </a:pPr>
            <a:r>
              <a:rPr lang="en-CA" dirty="0"/>
              <a:t>Wipe</a:t>
            </a:r>
          </a:p>
          <a:p>
            <a:pPr lvl="1">
              <a:buFont typeface="Arial" panose="020B0604020202020204" pitchFamily="34" charset="0"/>
              <a:buChar char="•"/>
            </a:pPr>
            <a:r>
              <a:rPr lang="en-CA" dirty="0"/>
              <a:t>Flush</a:t>
            </a:r>
          </a:p>
          <a:p>
            <a:pPr lvl="1">
              <a:buFont typeface="Arial" panose="020B0604020202020204" pitchFamily="34" charset="0"/>
              <a:buChar char="•"/>
            </a:pPr>
            <a:r>
              <a:rPr lang="en-CA" dirty="0"/>
              <a:t>Wash their hands</a:t>
            </a:r>
          </a:p>
          <a:p>
            <a:pPr lvl="1">
              <a:buFont typeface="Arial" panose="020B0604020202020204" pitchFamily="34" charset="0"/>
              <a:buChar char="•"/>
            </a:pPr>
            <a:r>
              <a:rPr lang="en-CA" dirty="0"/>
              <a:t>Manage dressing</a:t>
            </a:r>
            <a:r>
              <a:rPr lang="en-CA" baseline="0" dirty="0"/>
              <a:t> and undressing</a:t>
            </a:r>
          </a:p>
          <a:p>
            <a:pPr lvl="1">
              <a:buFont typeface="Arial" panose="020B0604020202020204" pitchFamily="34" charset="0"/>
              <a:buChar char="•"/>
            </a:pPr>
            <a:endParaRPr lang="en-CA" baseline="0" dirty="0"/>
          </a:p>
          <a:p>
            <a:pPr lvl="1">
              <a:buFont typeface="Arial" panose="020B0604020202020204" pitchFamily="34" charset="0"/>
              <a:buChar char="•"/>
            </a:pPr>
            <a:r>
              <a:rPr lang="en-CA" baseline="0" dirty="0"/>
              <a:t>Dressing and undressing including outdoor clothing and shoes</a:t>
            </a:r>
            <a:endParaRPr lang="en-CA" dirty="0"/>
          </a:p>
          <a:p>
            <a:endParaRPr lang="en-CA" dirty="0"/>
          </a:p>
          <a:p>
            <a:pPr fontAlgn="base"/>
            <a:r>
              <a:rPr lang="en-US" sz="1200" b="1" i="0" kern="1200" dirty="0">
                <a:solidFill>
                  <a:schemeClr val="tx1"/>
                </a:solidFill>
                <a:effectLst/>
                <a:latin typeface="+mn-lt"/>
                <a:ea typeface="+mn-ea"/>
                <a:cs typeface="+mn-cs"/>
              </a:rPr>
              <a:t>Why call it toilet learning vs. training?</a:t>
            </a:r>
          </a:p>
          <a:p>
            <a:pPr fontAlgn="base"/>
            <a:r>
              <a:rPr lang="en-US" sz="1200" b="0" i="0" kern="1200" dirty="0">
                <a:solidFill>
                  <a:schemeClr val="tx1"/>
                </a:solidFill>
                <a:effectLst/>
                <a:latin typeface="+mn-lt"/>
                <a:ea typeface="+mn-ea"/>
                <a:cs typeface="+mn-cs"/>
              </a:rPr>
              <a:t>Learning to use the toilet is part of a child's development like learning to walk.</a:t>
            </a:r>
          </a:p>
          <a:p>
            <a:pPr fontAlgn="base"/>
            <a:r>
              <a:rPr lang="en-US" sz="1200" b="0" i="0" kern="1200" dirty="0">
                <a:solidFill>
                  <a:schemeClr val="tx1"/>
                </a:solidFill>
                <a:effectLst/>
                <a:latin typeface="+mn-lt"/>
                <a:ea typeface="+mn-ea"/>
                <a:cs typeface="+mn-cs"/>
              </a:rPr>
              <a:t>It should be child led when he/she is ready. (i.e., not led by a parent who is read to "train" the child)</a:t>
            </a:r>
          </a:p>
          <a:p>
            <a:pPr fontAlgn="base"/>
            <a:r>
              <a:rPr lang="en-US" sz="1200" b="0" i="0" kern="1200" dirty="0">
                <a:solidFill>
                  <a:schemeClr val="tx1"/>
                </a:solidFill>
                <a:effectLst/>
                <a:latin typeface="+mn-lt"/>
                <a:ea typeface="+mn-ea"/>
                <a:cs typeface="+mn-cs"/>
              </a:rPr>
              <a:t>The parent can support toilet learning by being tuned in to their cues for readiness.</a:t>
            </a:r>
          </a:p>
          <a:p>
            <a:pPr fontAlgn="base"/>
            <a:r>
              <a:rPr lang="en-US" sz="1200" b="0" i="0" kern="1200" dirty="0">
                <a:solidFill>
                  <a:schemeClr val="tx1"/>
                </a:solidFill>
                <a:effectLst/>
                <a:latin typeface="+mn-lt"/>
                <a:ea typeface="+mn-ea"/>
                <a:cs typeface="+mn-cs"/>
              </a:rPr>
              <a:t>A parent can help teach by providing information and the tools.</a:t>
            </a:r>
          </a:p>
          <a:p>
            <a:endParaRPr lang="en-CA" dirty="0"/>
          </a:p>
          <a:p>
            <a:pPr fontAlgn="base"/>
            <a:r>
              <a:rPr lang="en-US" sz="1200" b="1" i="0" kern="1200" dirty="0">
                <a:solidFill>
                  <a:schemeClr val="tx1"/>
                </a:solidFill>
                <a:effectLst/>
                <a:latin typeface="+mn-lt"/>
                <a:ea typeface="+mn-ea"/>
                <a:cs typeface="+mn-cs"/>
              </a:rPr>
              <a:t>When will my child be ready?</a:t>
            </a:r>
          </a:p>
          <a:p>
            <a:pPr fontAlgn="base"/>
            <a:r>
              <a:rPr lang="en-US" sz="1200" b="0" i="0" kern="1200" dirty="0">
                <a:solidFill>
                  <a:schemeClr val="tx1"/>
                </a:solidFill>
                <a:effectLst/>
                <a:latin typeface="+mn-lt"/>
                <a:ea typeface="+mn-ea"/>
                <a:cs typeface="+mn-cs"/>
              </a:rPr>
              <a:t>Timing is everything for toddlers learning to use the toilet. A parent is often ready before a child is. </a:t>
            </a:r>
            <a:r>
              <a:rPr lang="en-US" sz="1200" b="1" i="1" kern="1200" dirty="0">
                <a:solidFill>
                  <a:schemeClr val="tx1"/>
                </a:solidFill>
                <a:effectLst/>
                <a:latin typeface="+mn-lt"/>
                <a:ea typeface="+mn-ea"/>
                <a:cs typeface="+mn-cs"/>
              </a:rPr>
              <a:t>Most children </a:t>
            </a:r>
            <a:r>
              <a:rPr lang="en-US" sz="1200" b="0" i="0" kern="1200" dirty="0">
                <a:solidFill>
                  <a:schemeClr val="tx1"/>
                </a:solidFill>
                <a:effectLst/>
                <a:latin typeface="+mn-lt"/>
                <a:ea typeface="+mn-ea"/>
                <a:cs typeface="+mn-cs"/>
              </a:rPr>
              <a:t>are physically, intellectually and emotionally ready to learn how to use the toilet when they are between the ages of two and three. </a:t>
            </a:r>
          </a:p>
          <a:p>
            <a:pPr fontAlgn="base"/>
            <a:r>
              <a:rPr lang="en-US" sz="1200" b="0" i="0" kern="1200" dirty="0">
                <a:solidFill>
                  <a:schemeClr val="tx1"/>
                </a:solidFill>
                <a:effectLst/>
                <a:latin typeface="+mn-lt"/>
                <a:ea typeface="+mn-ea"/>
                <a:cs typeface="+mn-cs"/>
              </a:rPr>
              <a:t>At this time in their development:</a:t>
            </a:r>
          </a:p>
          <a:p>
            <a:pPr fontAlgn="base"/>
            <a:r>
              <a:rPr lang="en-US" sz="1200" b="0" i="0" kern="1200" dirty="0">
                <a:solidFill>
                  <a:schemeClr val="tx1"/>
                </a:solidFill>
                <a:effectLst/>
                <a:latin typeface="+mn-lt"/>
                <a:ea typeface="+mn-ea"/>
                <a:cs typeface="+mn-cs"/>
              </a:rPr>
              <a:t>Children are developing physical control of their bladders and bowels.</a:t>
            </a:r>
          </a:p>
          <a:p>
            <a:pPr fontAlgn="base"/>
            <a:r>
              <a:rPr lang="en-US" sz="1200" b="0" i="0" kern="1200" dirty="0">
                <a:solidFill>
                  <a:schemeClr val="tx1"/>
                </a:solidFill>
                <a:effectLst/>
                <a:latin typeface="+mn-lt"/>
                <a:ea typeface="+mn-ea"/>
                <a:cs typeface="+mn-cs"/>
              </a:rPr>
              <a:t>They are able to understand where pee and poop should go and are developing awareness of the feeling of needing to use the toilet.</a:t>
            </a:r>
          </a:p>
          <a:p>
            <a:pPr fontAlgn="base"/>
            <a:r>
              <a:rPr lang="en-US" sz="1200" b="0" i="0" kern="1200" dirty="0">
                <a:solidFill>
                  <a:schemeClr val="tx1"/>
                </a:solidFill>
                <a:effectLst/>
                <a:latin typeface="+mn-lt"/>
                <a:ea typeface="+mn-ea"/>
                <a:cs typeface="+mn-cs"/>
              </a:rPr>
              <a:t>Toddlers are emotionally ready to learn by showing or expressing they are curious and want to learn.</a:t>
            </a:r>
          </a:p>
          <a:p>
            <a:pPr fontAlgn="base"/>
            <a:r>
              <a:rPr lang="en-US" sz="1200" b="0" i="0" kern="1200" dirty="0">
                <a:solidFill>
                  <a:schemeClr val="tx1"/>
                </a:solidFill>
                <a:effectLst/>
                <a:latin typeface="+mn-lt"/>
                <a:ea typeface="+mn-ea"/>
                <a:cs typeface="+mn-cs"/>
              </a:rPr>
              <a:t>Every child is different and every child learns at his or her own pace.</a:t>
            </a:r>
          </a:p>
          <a:p>
            <a:endParaRPr lang="en-CA" dirty="0"/>
          </a:p>
          <a:p>
            <a:pPr fontAlgn="base"/>
            <a:r>
              <a:rPr lang="en-US" sz="1200" b="1" i="0" kern="1200" dirty="0">
                <a:solidFill>
                  <a:schemeClr val="tx1"/>
                </a:solidFill>
                <a:effectLst/>
                <a:latin typeface="+mn-lt"/>
                <a:ea typeface="+mn-ea"/>
                <a:cs typeface="+mn-cs"/>
              </a:rPr>
              <a:t>Top 3 tips to remember</a:t>
            </a:r>
          </a:p>
          <a:p>
            <a:pPr fontAlgn="base"/>
            <a:r>
              <a:rPr lang="en-US" sz="1200" b="0" i="0" kern="1200" dirty="0">
                <a:solidFill>
                  <a:schemeClr val="tx1"/>
                </a:solidFill>
                <a:effectLst/>
                <a:latin typeface="+mn-lt"/>
                <a:ea typeface="+mn-ea"/>
                <a:cs typeface="+mn-cs"/>
              </a:rPr>
              <a:t>Toilet learning should be </a:t>
            </a:r>
            <a:r>
              <a:rPr lang="en-US" sz="1200" b="1" i="0" kern="1200" dirty="0">
                <a:solidFill>
                  <a:schemeClr val="tx1"/>
                </a:solidFill>
                <a:effectLst/>
                <a:latin typeface="+mn-lt"/>
                <a:ea typeface="+mn-ea"/>
                <a:cs typeface="+mn-cs"/>
              </a:rPr>
              <a:t>child led - not parent led</a:t>
            </a:r>
            <a:r>
              <a:rPr lang="en-US" sz="1200" b="0" i="0" kern="1200" dirty="0">
                <a:solidFill>
                  <a:schemeClr val="tx1"/>
                </a:solidFill>
                <a:effectLst/>
                <a:latin typeface="+mn-lt"/>
                <a:ea typeface="+mn-ea"/>
                <a:cs typeface="+mn-cs"/>
              </a:rPr>
              <a:t>.</a:t>
            </a:r>
          </a:p>
          <a:p>
            <a:pPr fontAlgn="base"/>
            <a:r>
              <a:rPr lang="en-US" sz="1200" b="1" i="0" kern="1200" dirty="0">
                <a:solidFill>
                  <a:schemeClr val="tx1"/>
                </a:solidFill>
                <a:effectLst/>
                <a:latin typeface="+mn-lt"/>
                <a:ea typeface="+mn-ea"/>
                <a:cs typeface="+mn-cs"/>
              </a:rPr>
              <a:t>Keep it positive &amp; fun </a:t>
            </a:r>
            <a:r>
              <a:rPr lang="en-US" sz="1200" b="0" i="0" kern="1200" dirty="0">
                <a:solidFill>
                  <a:schemeClr val="tx1"/>
                </a:solidFill>
                <a:effectLst/>
                <a:latin typeface="+mn-lt"/>
                <a:ea typeface="+mn-ea"/>
                <a:cs typeface="+mn-cs"/>
              </a:rPr>
              <a:t>even when accidents happen.</a:t>
            </a:r>
          </a:p>
          <a:p>
            <a:pPr fontAlgn="base"/>
            <a:r>
              <a:rPr lang="en-US" sz="1200" b="1" i="0" kern="1200" dirty="0">
                <a:solidFill>
                  <a:schemeClr val="tx1"/>
                </a:solidFill>
                <a:effectLst/>
                <a:latin typeface="+mn-lt"/>
                <a:ea typeface="+mn-ea"/>
                <a:cs typeface="+mn-cs"/>
              </a:rPr>
              <a:t>Be flexible </a:t>
            </a:r>
            <a:r>
              <a:rPr lang="en-US" sz="1200" b="0" i="0" kern="1200" dirty="0">
                <a:solidFill>
                  <a:schemeClr val="tx1"/>
                </a:solidFill>
                <a:effectLst/>
                <a:latin typeface="+mn-lt"/>
                <a:ea typeface="+mn-ea"/>
                <a:cs typeface="+mn-cs"/>
              </a:rPr>
              <a:t>and remember you may need to stop the process and try later if your child is showing little interest.</a:t>
            </a:r>
          </a:p>
          <a:p>
            <a:endParaRPr lang="en-CA" dirty="0"/>
          </a:p>
        </p:txBody>
      </p:sp>
      <p:sp>
        <p:nvSpPr>
          <p:cNvPr id="4" name="Slide Number Placeholder 3"/>
          <p:cNvSpPr>
            <a:spLocks noGrp="1"/>
          </p:cNvSpPr>
          <p:nvPr>
            <p:ph type="sldNum" sz="quarter" idx="10"/>
          </p:nvPr>
        </p:nvSpPr>
        <p:spPr/>
        <p:txBody>
          <a:bodyPr/>
          <a:lstStyle/>
          <a:p>
            <a:fld id="{7D3A1A18-C365-4A35-B155-0CD8054292C4}" type="slidenum">
              <a:rPr lang="en-CA" smtClean="0"/>
              <a:t>5</a:t>
            </a:fld>
            <a:endParaRPr lang="en-CA"/>
          </a:p>
        </p:txBody>
      </p:sp>
    </p:spTree>
    <p:extLst>
      <p:ext uri="{BB962C8B-B14F-4D97-AF65-F5344CB8AC3E}">
        <p14:creationId xmlns:p14="http://schemas.microsoft.com/office/powerpoint/2010/main" val="2915823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5/12/2020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587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5/12/2020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8579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5/12/2020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68342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Custom Layout">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chemeClr val="bg1"/>
          </a:solid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800"/>
          </a:p>
        </p:txBody>
      </p:sp>
      <p:sp>
        <p:nvSpPr>
          <p:cNvPr id="4" name="Rectangle 3"/>
          <p:cNvSpPr/>
          <p:nvPr/>
        </p:nvSpPr>
        <p:spPr>
          <a:xfrm>
            <a:off x="9948814" y="273395"/>
            <a:ext cx="2069729" cy="1393427"/>
          </a:xfrm>
          <a:prstGeom prst="rect">
            <a:avLst/>
          </a:prstGeom>
          <a:solidFill>
            <a:schemeClr val="bg1"/>
          </a:solidFill>
          <a:ln>
            <a:solidFill>
              <a:schemeClr val="bg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800"/>
          </a:p>
        </p:txBody>
      </p:sp>
      <p:sp>
        <p:nvSpPr>
          <p:cNvPr id="2" name="Title 1"/>
          <p:cNvSpPr>
            <a:spLocks noGrp="1"/>
          </p:cNvSpPr>
          <p:nvPr>
            <p:ph type="title"/>
          </p:nvPr>
        </p:nvSpPr>
        <p:spPr>
          <a:xfrm>
            <a:off x="1101164" y="1124065"/>
            <a:ext cx="10658421" cy="1101094"/>
          </a:xfrm>
        </p:spPr>
        <p:txBody>
          <a:bodyPr/>
          <a:lstStyle>
            <a:lvl1pPr>
              <a:defRPr sz="4500" b="1" i="0">
                <a:solidFill>
                  <a:srgbClr val="E47823"/>
                </a:solidFill>
                <a:latin typeface="News Gothic"/>
                <a:cs typeface="News Gothic"/>
              </a:defRPr>
            </a:lvl1pPr>
          </a:lstStyle>
          <a:p>
            <a:r>
              <a:rPr lang="en-US"/>
              <a:t>Click to edit Master title style</a:t>
            </a:r>
            <a:endParaRPr lang="en-US" dirty="0"/>
          </a:p>
        </p:txBody>
      </p:sp>
      <p:sp>
        <p:nvSpPr>
          <p:cNvPr id="6" name="Text Placeholder 5"/>
          <p:cNvSpPr>
            <a:spLocks noGrp="1"/>
          </p:cNvSpPr>
          <p:nvPr>
            <p:ph type="body" sz="quarter" idx="11"/>
          </p:nvPr>
        </p:nvSpPr>
        <p:spPr>
          <a:xfrm>
            <a:off x="4030671" y="2594393"/>
            <a:ext cx="7728915" cy="36653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p:cNvSpPr/>
          <p:nvPr/>
        </p:nvSpPr>
        <p:spPr>
          <a:xfrm flipV="1">
            <a:off x="1" y="-1"/>
            <a:ext cx="2420480" cy="171401"/>
          </a:xfrm>
          <a:prstGeom prst="rect">
            <a:avLst/>
          </a:prstGeom>
          <a:solidFill>
            <a:srgbClr val="005D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Rectangle 11"/>
          <p:cNvSpPr/>
          <p:nvPr/>
        </p:nvSpPr>
        <p:spPr>
          <a:xfrm flipV="1">
            <a:off x="5214942" y="-3537"/>
            <a:ext cx="5277269" cy="174937"/>
          </a:xfrm>
          <a:prstGeom prst="rect">
            <a:avLst/>
          </a:prstGeom>
          <a:solidFill>
            <a:srgbClr val="E478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p:nvSpPr>
        <p:spPr>
          <a:xfrm flipV="1">
            <a:off x="10492210" y="-1"/>
            <a:ext cx="1699788" cy="171401"/>
          </a:xfrm>
          <a:prstGeom prst="rect">
            <a:avLst/>
          </a:prstGeom>
          <a:solidFill>
            <a:srgbClr val="EEA4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p:nvSpPr>
        <p:spPr>
          <a:xfrm flipV="1">
            <a:off x="2420483" y="-3537"/>
            <a:ext cx="2794459" cy="174938"/>
          </a:xfrm>
          <a:prstGeom prst="rect">
            <a:avLst/>
          </a:prstGeom>
          <a:solidFill>
            <a:srgbClr val="71B2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7" name="Picture 16"/>
          <p:cNvPicPr>
            <a:picLocks noChangeAspect="1"/>
          </p:cNvPicPr>
          <p:nvPr/>
        </p:nvPicPr>
        <p:blipFill>
          <a:blip r:embed="rId2"/>
          <a:srcRect t="93153"/>
          <a:stretch>
            <a:fillRect/>
          </a:stretch>
        </p:blipFill>
        <p:spPr>
          <a:xfrm>
            <a:off x="2" y="6509983"/>
            <a:ext cx="12191999" cy="169363"/>
          </a:xfrm>
          <a:prstGeom prst="rect">
            <a:avLst/>
          </a:prstGeom>
        </p:spPr>
      </p:pic>
    </p:spTree>
    <p:extLst>
      <p:ext uri="{BB962C8B-B14F-4D97-AF65-F5344CB8AC3E}">
        <p14:creationId xmlns:p14="http://schemas.microsoft.com/office/powerpoint/2010/main" val="42700006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5/12/2020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5561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5/12/2020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8122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5/12/2020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6292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5/12/2020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9454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5/12/2020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2597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5/12/2020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4693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5/12/2020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0982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5/12/2020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3063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5/12/2020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1141836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uact=8&amp;docid=di9oDe7KHwDu6M&amp;tbnid=_ZOORqOCefGopM:&amp;ved=0CAUQjRw&amp;url=http://www.abbotsfordtoday.ca/from-the-vault-four-years-worth-of-constructive-citicism/&amp;ei=X-cyU-stpYjaBZq2gOgI&amp;bvm=bv.63738703,d.b2I&amp;psig=AFQjCNHTR24cNrfQYDRA6b0_tBlwAlJmaw&amp;ust=1395931357945997"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E2970F-ACD7-AA4A-9C45-0984D784F9BB}"/>
              </a:ext>
            </a:extLst>
          </p:cNvPr>
          <p:cNvSpPr>
            <a:spLocks noGrp="1"/>
          </p:cNvSpPr>
          <p:nvPr>
            <p:ph type="ctrTitle"/>
          </p:nvPr>
        </p:nvSpPr>
        <p:spPr>
          <a:xfrm>
            <a:off x="477981" y="1122363"/>
            <a:ext cx="4023360" cy="3204134"/>
          </a:xfrm>
        </p:spPr>
        <p:txBody>
          <a:bodyPr anchor="b">
            <a:normAutofit/>
          </a:bodyPr>
          <a:lstStyle/>
          <a:p>
            <a:r>
              <a:rPr lang="en-US" sz="4800" dirty="0">
                <a:latin typeface="Chalkboard SE"/>
              </a:rPr>
              <a:t>Welcome to St. Elizabeth Seton School</a:t>
            </a:r>
            <a:endParaRPr lang="en-US" sz="4800" dirty="0">
              <a:latin typeface="Chalkboard SE" panose="03050602040202020205" pitchFamily="66" charset="77"/>
            </a:endParaRPr>
          </a:p>
        </p:txBody>
      </p:sp>
      <p:sp>
        <p:nvSpPr>
          <p:cNvPr id="3" name="Subtitle 2">
            <a:extLst>
              <a:ext uri="{FF2B5EF4-FFF2-40B4-BE49-F238E27FC236}">
                <a16:creationId xmlns:a16="http://schemas.microsoft.com/office/drawing/2014/main" id="{4D4A312D-3204-0844-9E3D-EE8710E3D312}"/>
              </a:ext>
            </a:extLst>
          </p:cNvPr>
          <p:cNvSpPr>
            <a:spLocks noGrp="1"/>
          </p:cNvSpPr>
          <p:nvPr>
            <p:ph type="subTitle" idx="1"/>
          </p:nvPr>
        </p:nvSpPr>
        <p:spPr>
          <a:xfrm>
            <a:off x="477980" y="4872922"/>
            <a:ext cx="4023359" cy="1208141"/>
          </a:xfrm>
        </p:spPr>
        <p:txBody>
          <a:bodyPr>
            <a:normAutofit/>
          </a:bodyPr>
          <a:lstStyle/>
          <a:p>
            <a:endParaRPr lang="en-US" sz="2000"/>
          </a:p>
          <a:p>
            <a:endParaRPr lang="en-US" sz="200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A172070-2948-1D41-9377-A72A75AA89D7}"/>
              </a:ext>
            </a:extLst>
          </p:cNvPr>
          <p:cNvSpPr txBox="1"/>
          <p:nvPr/>
        </p:nvSpPr>
        <p:spPr>
          <a:xfrm>
            <a:off x="477981" y="5111262"/>
            <a:ext cx="4129188" cy="923330"/>
          </a:xfrm>
          <a:prstGeom prst="rect">
            <a:avLst/>
          </a:prstGeom>
          <a:noFill/>
        </p:spPr>
        <p:txBody>
          <a:bodyPr wrap="square" rtlCol="0">
            <a:spAutoFit/>
          </a:bodyPr>
          <a:lstStyle/>
          <a:p>
            <a:r>
              <a:rPr lang="en-CA" dirty="0"/>
              <a:t>“Children learn as they play. Most importantly, in play children learn how to learn. ” ~ O. Fred Donaldson</a:t>
            </a:r>
            <a:endParaRPr lang="en-US" dirty="0"/>
          </a:p>
        </p:txBody>
      </p:sp>
      <p:pic>
        <p:nvPicPr>
          <p:cNvPr id="5" name="Picture 6" descr="A wooden bench on the side of a building&#10;&#10;Description generated with high confidence">
            <a:extLst>
              <a:ext uri="{FF2B5EF4-FFF2-40B4-BE49-F238E27FC236}">
                <a16:creationId xmlns:a16="http://schemas.microsoft.com/office/drawing/2014/main" id="{472ADE9A-0E07-4285-9D39-B8204A6CF5F8}"/>
              </a:ext>
            </a:extLst>
          </p:cNvPr>
          <p:cNvPicPr>
            <a:picLocks noChangeAspect="1"/>
          </p:cNvPicPr>
          <p:nvPr/>
        </p:nvPicPr>
        <p:blipFill>
          <a:blip r:embed="rId2"/>
          <a:stretch>
            <a:fillRect/>
          </a:stretch>
        </p:blipFill>
        <p:spPr>
          <a:xfrm>
            <a:off x="4666891" y="171810"/>
            <a:ext cx="7473350" cy="5594229"/>
          </a:xfrm>
          <a:prstGeom prst="rect">
            <a:avLst/>
          </a:prstGeom>
        </p:spPr>
      </p:pic>
      <p:pic>
        <p:nvPicPr>
          <p:cNvPr id="8" name="Picture 9" descr="A close up of a logo&#10;&#10;Description generated with very high confidence">
            <a:extLst>
              <a:ext uri="{FF2B5EF4-FFF2-40B4-BE49-F238E27FC236}">
                <a16:creationId xmlns:a16="http://schemas.microsoft.com/office/drawing/2014/main" id="{66744127-5490-418B-BEE9-CBEF8885E463}"/>
              </a:ext>
            </a:extLst>
          </p:cNvPr>
          <p:cNvPicPr>
            <a:picLocks noChangeAspect="1"/>
          </p:cNvPicPr>
          <p:nvPr/>
        </p:nvPicPr>
        <p:blipFill>
          <a:blip r:embed="rId3"/>
          <a:stretch>
            <a:fillRect/>
          </a:stretch>
        </p:blipFill>
        <p:spPr>
          <a:xfrm>
            <a:off x="339305" y="699998"/>
            <a:ext cx="2743200" cy="857250"/>
          </a:xfrm>
          <a:prstGeom prst="rect">
            <a:avLst/>
          </a:prstGeom>
        </p:spPr>
      </p:pic>
    </p:spTree>
    <p:extLst>
      <p:ext uri="{BB962C8B-B14F-4D97-AF65-F5344CB8AC3E}">
        <p14:creationId xmlns:p14="http://schemas.microsoft.com/office/powerpoint/2010/main" val="3757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99" y="793216"/>
            <a:ext cx="4696530" cy="1101094"/>
          </a:xfrm>
        </p:spPr>
        <p:txBody>
          <a:bodyPr>
            <a:normAutofit fontScale="90000"/>
          </a:bodyPr>
          <a:lstStyle/>
          <a:p>
            <a:r>
              <a:rPr lang="en-CA" dirty="0"/>
              <a:t>The School Day…</a:t>
            </a:r>
            <a:br>
              <a:rPr lang="en-CA" dirty="0"/>
            </a:br>
            <a:r>
              <a:rPr lang="en-CA" sz="1600" dirty="0">
                <a:solidFill>
                  <a:srgbClr val="0070C0"/>
                </a:solidFill>
              </a:rPr>
              <a:t>This is only a sample of what your child’s school day may look like. You will receive more information in September.</a:t>
            </a:r>
          </a:p>
        </p:txBody>
      </p:sp>
      <p:sp>
        <p:nvSpPr>
          <p:cNvPr id="4" name="Rectangle 1"/>
          <p:cNvSpPr>
            <a:spLocks noGrp="1" noChangeArrowheads="1"/>
          </p:cNvSpPr>
          <p:nvPr>
            <p:ph type="body" sz="quarter" idx="11"/>
          </p:nvPr>
        </p:nvSpPr>
        <p:spPr bwMode="auto">
          <a:xfrm>
            <a:off x="5392615" y="504092"/>
            <a:ext cx="6342185" cy="5893408"/>
          </a:xfrm>
          <a:prstGeom prst="rect">
            <a:avLst/>
          </a:prstGeom>
          <a:noFill/>
          <a:ln w="9525">
            <a:noFill/>
            <a:miter lim="800000"/>
            <a:headEnd/>
            <a:tailEnd/>
          </a:ln>
        </p:spPr>
        <p:txBody>
          <a:bodyPr vert="horz" wrap="square" lIns="91440" tIns="45720" rIns="91440" bIns="45720" rtlCol="0" anchor="t">
            <a:spAutoFit/>
          </a:bodyPr>
          <a:lstStyle/>
          <a:p>
            <a:r>
              <a:rPr lang="en-CA" sz="1600" b="1" dirty="0"/>
              <a:t>8:25-8:40am- Morning drop off (Duty begins) Kindergarten gate/Kindergarten Kiss n Ride</a:t>
            </a:r>
          </a:p>
          <a:p>
            <a:r>
              <a:rPr lang="en-CA" sz="1600" b="1" dirty="0"/>
              <a:t>8:40--9:00am- 	Entry/Attendance/Announcements/Prayers</a:t>
            </a:r>
          </a:p>
          <a:p>
            <a:r>
              <a:rPr lang="en-CA" sz="1600" b="1" dirty="0"/>
              <a:t>9:00-10:00am- Outdoor Exploration</a:t>
            </a:r>
          </a:p>
          <a:p>
            <a:r>
              <a:rPr lang="en-CA" sz="1600" b="1" dirty="0"/>
              <a:t>10:00-10:15am- Snack </a:t>
            </a:r>
            <a:endParaRPr lang="en-CA" sz="1600" dirty="0"/>
          </a:p>
          <a:p>
            <a:r>
              <a:rPr lang="en-CA" sz="1600" b="1" dirty="0"/>
              <a:t>10:15-11:55am-</a:t>
            </a:r>
            <a:r>
              <a:rPr lang="en-CA" sz="1600" dirty="0"/>
              <a:t> </a:t>
            </a:r>
            <a:r>
              <a:rPr lang="en-CA" sz="1600" b="1" dirty="0"/>
              <a:t> Gathering Time/Inquiry Learning</a:t>
            </a:r>
          </a:p>
          <a:p>
            <a:r>
              <a:rPr lang="en-CA" sz="1600" b="1" dirty="0"/>
              <a:t>11:55-12:55pm- Lunch and Outdoor Exploration</a:t>
            </a:r>
          </a:p>
          <a:p>
            <a:r>
              <a:rPr lang="en-CA" sz="1600" b="1" dirty="0"/>
              <a:t>12:55-1:45pm- Gym/Music/Dance/Visual Art/Library</a:t>
            </a:r>
          </a:p>
          <a:p>
            <a:r>
              <a:rPr lang="en-CA" sz="1600" b="1" dirty="0"/>
              <a:t>1:45-2:15pm- Gathering time/Inquiry Based Learning/Centres</a:t>
            </a:r>
            <a:r>
              <a:rPr lang="en-CA" sz="1600" dirty="0"/>
              <a:t>	</a:t>
            </a:r>
          </a:p>
          <a:p>
            <a:r>
              <a:rPr lang="en-CA" sz="1600" b="1" dirty="0"/>
              <a:t>2:15-2:30 pm</a:t>
            </a:r>
            <a:r>
              <a:rPr lang="en-CA" sz="1600" dirty="0"/>
              <a:t>	  </a:t>
            </a:r>
            <a:r>
              <a:rPr lang="en-CA" sz="1600" b="1" dirty="0"/>
              <a:t>Snack</a:t>
            </a:r>
          </a:p>
          <a:p>
            <a:r>
              <a:rPr lang="en-CA" sz="1600" b="1" dirty="0"/>
              <a:t>2:30-2:50pm- Gathering Time/Christian Meditation (Faith focus)</a:t>
            </a:r>
          </a:p>
          <a:p>
            <a:r>
              <a:rPr lang="en-CA" sz="1600" b="1" dirty="0"/>
              <a:t>2:50—3:00pm- End of day sharing/Prepare for dismissal</a:t>
            </a:r>
            <a:r>
              <a:rPr lang="en-CA" sz="1600" dirty="0"/>
              <a:t>	</a:t>
            </a:r>
          </a:p>
          <a:p>
            <a:pPr>
              <a:lnSpc>
                <a:spcPct val="150000"/>
              </a:lnSpc>
            </a:pPr>
            <a:r>
              <a:rPr lang="en-CA" sz="1600" b="1" dirty="0"/>
              <a:t>3:00-3:10 pm</a:t>
            </a:r>
            <a:r>
              <a:rPr lang="en-CA" sz="1600" dirty="0"/>
              <a:t>	</a:t>
            </a:r>
            <a:r>
              <a:rPr lang="en-CA" sz="1600" b="1" dirty="0"/>
              <a:t>Dismissal of Students</a:t>
            </a:r>
          </a:p>
        </p:txBody>
      </p:sp>
      <p:pic>
        <p:nvPicPr>
          <p:cNvPr id="6"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6625" y="2492897"/>
            <a:ext cx="2426638" cy="35558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3601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535529"/>
            <a:ext cx="7993816" cy="1101094"/>
          </a:xfrm>
        </p:spPr>
        <p:txBody>
          <a:bodyPr/>
          <a:lstStyle/>
          <a:p>
            <a:r>
              <a:rPr lang="en-CA" dirty="0"/>
              <a:t>Entry and Dismissal Procedures</a:t>
            </a:r>
          </a:p>
        </p:txBody>
      </p:sp>
      <p:sp>
        <p:nvSpPr>
          <p:cNvPr id="3" name="Text Placeholder 2"/>
          <p:cNvSpPr>
            <a:spLocks noGrp="1"/>
          </p:cNvSpPr>
          <p:nvPr>
            <p:ph type="body" sz="quarter" idx="11"/>
          </p:nvPr>
        </p:nvSpPr>
        <p:spPr>
          <a:xfrm>
            <a:off x="3000020" y="2349244"/>
            <a:ext cx="8241685" cy="3238299"/>
          </a:xfrm>
        </p:spPr>
        <p:txBody>
          <a:bodyPr vert="horz" lIns="91440" tIns="45720" rIns="91440" bIns="45720" rtlCol="0" anchor="t">
            <a:normAutofit fontScale="55000" lnSpcReduction="20000"/>
          </a:bodyPr>
          <a:lstStyle/>
          <a:p>
            <a:pPr marL="0" indent="0">
              <a:buNone/>
            </a:pPr>
            <a:endParaRPr lang="en-CA" sz="3600" dirty="0"/>
          </a:p>
          <a:p>
            <a:r>
              <a:rPr lang="en-CA" sz="3600" dirty="0"/>
              <a:t>Kindergarten educators are on duty beginning at 8:25am in the kindergarten yard </a:t>
            </a:r>
          </a:p>
          <a:p>
            <a:r>
              <a:rPr lang="en-CA" sz="3600" dirty="0"/>
              <a:t>Parents are asked to remain outside the gated area</a:t>
            </a:r>
          </a:p>
          <a:p>
            <a:r>
              <a:rPr lang="en-CA" sz="3600" dirty="0"/>
              <a:t>Students that are taking the bus will be met by an staff member and escorted to the Kindergarten yard</a:t>
            </a:r>
          </a:p>
          <a:p>
            <a:r>
              <a:rPr lang="en-CA" sz="3600" dirty="0"/>
              <a:t>Pick up at the end of the day is between 3:00-3:10pm</a:t>
            </a:r>
          </a:p>
          <a:p>
            <a:r>
              <a:rPr lang="en-CA" sz="3600" dirty="0"/>
              <a:t>One educator will walk the bus students onto the bus and escort the students to the YMCA after school program </a:t>
            </a:r>
          </a:p>
          <a:p>
            <a:endParaRPr lang="en-CA" sz="3600" dirty="0"/>
          </a:p>
          <a:p>
            <a:endParaRPr lang="en-CA" sz="3600" dirty="0"/>
          </a:p>
          <a:p>
            <a:endParaRPr lang="en-CA" sz="3600" dirty="0"/>
          </a:p>
        </p:txBody>
      </p:sp>
    </p:spTree>
    <p:extLst>
      <p:ext uri="{BB962C8B-B14F-4D97-AF65-F5344CB8AC3E}">
        <p14:creationId xmlns:p14="http://schemas.microsoft.com/office/powerpoint/2010/main" val="2051205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3084" y="476672"/>
            <a:ext cx="8496944" cy="1080120"/>
          </a:xfrm>
        </p:spPr>
        <p:txBody>
          <a:bodyPr/>
          <a:lstStyle/>
          <a:p>
            <a:r>
              <a:rPr lang="en-CA" dirty="0"/>
              <a:t>Before and After School Care</a:t>
            </a:r>
          </a:p>
        </p:txBody>
      </p:sp>
      <p:sp>
        <p:nvSpPr>
          <p:cNvPr id="5" name="Text Placeholder 2"/>
          <p:cNvSpPr>
            <a:spLocks noGrp="1"/>
          </p:cNvSpPr>
          <p:nvPr>
            <p:ph type="body" sz="quarter" idx="11"/>
          </p:nvPr>
        </p:nvSpPr>
        <p:spPr>
          <a:xfrm>
            <a:off x="5159896" y="1952625"/>
            <a:ext cx="5796686" cy="3665344"/>
          </a:xfrm>
        </p:spPr>
        <p:txBody>
          <a:bodyPr vert="horz" lIns="91440" tIns="45720" rIns="91440" bIns="45720" rtlCol="0" anchor="t">
            <a:normAutofit/>
          </a:bodyPr>
          <a:lstStyle/>
          <a:p>
            <a:r>
              <a:rPr lang="en-CA" dirty="0"/>
              <a:t>Offered by the YMCA</a:t>
            </a:r>
          </a:p>
          <a:p>
            <a:r>
              <a:rPr lang="en-CA" dirty="0"/>
              <a:t>Seamless day</a:t>
            </a:r>
          </a:p>
          <a:p>
            <a:r>
              <a:rPr lang="en-CA" dirty="0"/>
              <a:t>burlington.sacc@ymcahbb.ca</a:t>
            </a:r>
          </a:p>
          <a:p>
            <a:pPr>
              <a:buFont typeface="Arial" panose="020B0604020202020204" pitchFamily="34" charset="0"/>
              <a:buChar char="•"/>
            </a:pPr>
            <a:r>
              <a:rPr lang="en-CA" dirty="0"/>
              <a:t>905-632-6300 x623</a:t>
            </a:r>
          </a:p>
          <a:p>
            <a:pPr>
              <a:buFont typeface="Arial" panose="020B0604020202020204" pitchFamily="34" charset="0"/>
              <a:buChar char="•"/>
            </a:pPr>
            <a:r>
              <a:rPr lang="en-CA" dirty="0"/>
              <a:t>Hours: 7:00am-8:25am</a:t>
            </a:r>
          </a:p>
          <a:p>
            <a:pPr marL="0" indent="0">
              <a:buNone/>
            </a:pPr>
            <a:r>
              <a:rPr lang="en-CA" dirty="0"/>
              <a:t>               3:10pm-6:00pm</a:t>
            </a:r>
          </a:p>
          <a:p>
            <a:pPr marL="914400" lvl="2" indent="0">
              <a:buNone/>
            </a:pPr>
            <a:endParaRPr lang="en-CA" dirty="0"/>
          </a:p>
        </p:txBody>
      </p:sp>
      <p:sp>
        <p:nvSpPr>
          <p:cNvPr id="7" name="AutoShape 6" descr="data:image/jpeg;base64,/9j/4AAQSkZJRgABAQAAAQABAAD/2wBDAAkGBwgHBgkIBwgKCgkLDRYPDQwMDRsUFRAWIB0iIiAdHx8kKDQsJCYxJx8fLT0tMTU3Ojo6Iys/RD84QzQ5Ojf/2wBDAQoKCg0MDRoPDxo3JR8lNzc3Nzc3Nzc3Nzc3Nzc3Nzc3Nzc3Nzc3Nzc3Nzc3Nzc3Nzc3Nzc3Nzc3Nzc3Nzc3Nzf/wAARCADbAOYDASIAAhEBAxEB/8QAHAABAAMBAQEBAQAAAAAAAAAAAAEGBwgFAgQD/8QASBAAAgEDAgIDCgwDBgYDAAAAAAECAwQFBhExQQcSIRMWMkJRYXGBk9EIFBUXIlJUdJGSssEjRLElNDU2VmQkQ0ZiouEzgqH/xAAbAQEAAwEBAQEAAAAAAAAAAAAAAwQGAQUHAv/EAC8RAQACAQICCQMEAwEAAAAAAAABAgMEEQUSExQVISIxQVGRU2GhFjKx4QZx0fD/2gAMAwEAAhEDEQA/AP7dMd3qzTeWhkcZmr2nirvaKhCS2o1Eu2PDg+K9ZnXzgaw/1FffmXuOl9V4KhqPAXmKuUtq8GoSfiTXgy9TOS8jY3OMvrixvYOncW9R06kXyaA9yOv9XQ7VqG/7f+9P+qHf/q9vfviv/wA69xWwBZvnB1htt3xX35o+4fOFrH/UN7+MfcVkAWddIesV/wBQ3v4x9xPzh6x/1DefjH3FXAFo+cXWSX+YLv8ACPuN96ONYUdW4CnXlOKyFBKF3SXKXKS8z4nLTLP0d6rnpHUVO8knO0rLuV1D/sb8JedcQOgtd1c3ZY9X+FuOoqKbr0+onvH6y38hnK17qR/z69lE2qMqF5aKcHCrQrQTTXapxa9xhusMHPA5qrQSfxap9OhLl1Xy9RDl5o74lpuBW02bfBlpEzHfEzEP09/upPt8fZRHf7qT7dH2USsgh5re7S9n6T6dfiFm7/dSb/36Psok9/upPt8fZRKwBzW9zs/SfTr8Qs/f7qT7fH2USFr3Ui/n4+yiVkDmt7nZ+k+nX4hZ+/7Un26Psojv+1J9uj7KJWAOa3udn6T6dfiFnWvtSL+eh7KI7/tSfbo+xiVgDmt7nZ+k+nX4hZ+/3Un2+Psojv8AtSfb4+yiVgDmt7nZ+k+nX4haFr/Um39+h7GJHf8Aak3/AL9D2MSsAc1vdzs/SfTr8Qs/f9qT7dH2MR3/AGpOd9D2USsFi0Rp6efy0VOP/B0Gp15NdkvJH1/0Oxa0ztuiz6bQ4MU5L467R9o/40fQ1fO31jK+zVfrQq//AAUu5qLUfrP0gtVOCjBRjFRjFbJLggWojaHz/Pm6XJN4rERPpD6ZjXT5pWM7ejqWzpfxKe1G72XGPiyfofYbKfnv7KhkLOvZ3dNVLevBwqQfjJnUTjRMHua305V0rqS6xlTrSpRfXt6j8em+D/Z+g8MAAAAAAAADcOgjV0a1rLTN9Vl3envUs3J+FT5wT83JeQ0TWeDjncLVoRS+MU/p0JeSS5evgcpY+9uMZfUL6yqOncW81UpyXJo6w0fqC31Pp+1ydu1vUjtVgv8Al1F4UfxOTG/ckxZbYrxkp5wwicZU5yhOLjOLaknxTXI+S/8ASjp6Fpcwy9rTap15dWulwjLlLzblB9BUtXlnZ9I0WqpqsNctfX+UAEn5WkAt2iNPYnUUa1G6uK9K7pPdRhJbSj5Vui1rowxD/nLz8Y+4kjHaY3h5Wo4xpdPknHk3iY+zJga1812I+13n5o+4n5rsRt/e7z80fcOisi/UGi95+GSA1pdF+IX83ev/AO0fcRLoxw8U5SvbxJLdtyj2f/g6Kx+oNF7z8MmB+nJwtad/Xp2DnK2hNxpyqPdyS5n5iN7Nbc1YtHqAB+cOv72VpXv7ulaWsOvWqyUYRN403h6WExNGzpRXWit6kl48ubKv0Zaa+JWvyte0nG5rLaipcYQ9HlZftiziptG8sRx3iPWMnQ0nw1/MiAQJXgJIAAzzpj0a9R4L49ZU08jj4ynBJdtWn40f3Rzcn2eQ7UfA5j6W9JS01qWpXt6bWNvm6tBpdkJeND1PtXmYFIAAAAAAAAL10RatemtRwt7qp1cdftU63WfZTl4s/wBn5mUUNbgdkZCyoZGwrWlzFSpVoOMtvPzRgudxVbC5StY3D3dN7xkvGi+DL10K6wnn8PPF5Cr17+wSSlJ9tWlyfpXB+o9fpG038q4749Z0ute2y32jxqQ5r90R5K80bw9rgmv6tm6O8+G34ljwG23YwVW8ftw+Rq4rJ29/Q369Ge+y8Zc160b7i7+hk7GjeWs+tSqx60X5PM/Oc6l76Ls/K0v5Yq5qbW9x20VJ+DPyL0k2K+07PA49w/psXTU/dX8x/TWgRuSWGIQyhdJupHY2fyRayaubiO9WS8Sn5PSy35rKW+Ix1e9upbU6a7F9Z8kvSYJlchXyuQrXt1LrVar325RXJL0EWW+0bPd4Fw/rGbpbx4a/mX5NtgAV25C19H2nXm8qri4g3ZWrUp7rsnLlH3lfxdhXyd9Rs7SDnVqyS7OS5t+ZG9YLFW+Gx1GytYqMIR7XzlLm2SY6807vD43xHq2Lo6T4rfiH7ktopbcPIfQBZYVIAAgEgCCua/03T1Rpm7x20fjHV69tOS8CouH48PWWMbAcX16NS3r1KFeEqdanJwnCS7YyXY0fBrnT1pSNpeUdR2NLalcvud31V2Kp4sn6eHqMjAAAAAAAAA9PTOcutN5u2yli33SjL6UN+ypB+FF+lHV2By9rn8Pa5Sxl1qFzDrR34p80/Onujj41PoR1p8l5H5AyNbq2N3Le3lN9lKr9XzKX9QPT19p14PLd1oL/AIO6blT7PAlzj+5VzftTYennMPcWVTZTlHenP6s1wZg93bVrO5q21zBwrUpdWcXyZVyV2lvOCa/rWHkvPir+Y938T6hKUJxnTbjOLTjJcU1wZ8koje15w3LROe+XsNCtU2VzSfc6y35rn6ywt7JmEaPz08BmIV5SfxWp9GvFfV8vpRp2t9SUsXgXO3rJ3F3Da36r5NeF6Ei1S+9d59GD4jwq+LWRjxR3X8v/AH2UrpM1FHJX6xtrLe2tJbzkn2Tqf+ikk8e1ttvtbfFkFe07zu2mk01NLhrip5R/IGC5dHOnFlb9313TbtLWS6qa7Kk+S9RyKzadjVammmw2y38oW7o400sVjo391Da9uY77SXbThyX7suqIS7Cdi5EREbQ+canUX1GWct/OQAHUCQAAIJIAAAD8OcxVrmsTdY2+h1re4puEvKvI150+05N1NhbjTmdu8Td9tS3nspfXi+2MvWjsBmV9OOjXlcXHO2FFO8so7V1FdtSj5fO4/wBNwMAAXb2gAAAAAAEqUoSjOEnGUWmpLinyZAA6h6MNYQ1bp+NSr1YZC22p3UE+e3ZNeZ/13PI6VcBvGGatYdsUoXKXk5S/YxjQGpp6T1Nb5F9aVs/4dzTi/Cpvj2c2uK9B1JSna5SwhUpuFxaXNJNPfdTjJe4/Nq80bLWi1VtLnjLX08/vHq53IPY1XhZ4HM1rRp9xb61CT8aD4fhwPHKkxtOz6Tiy1y44yU8pOR/a4uri6VJXFadRUoKnTUnv1Yrkj+ID9TETMT7AAXa0km2/Icd8n78Hiq2ZytCwoPqyqvtnx6kVxZvOIxtvisdRsrWKVKlHZeV+Vvzsr+gNM/IWO7tdRi7242lN8epHlFP+pbUWsdOWN2D4zxHrWXkpPgr+Z9xLYAEjxQAASAAIBJAAAAD5q041YSp1EpQlFxknzT4n2QByr0kaVnpPU1a1hGTsq+9W0m+cG+2PpT7CrI6i6U9LPVGlq9C2pwlf277tbN8d1xj612fgcvNOMpRknFptNNbNPzgQAAAAAAAAbZ0C6u61Oppm/rfShvUsnLnHxofuvWYmf1tLqvZXdG6tKkqVxRmp05xfbGS4AdT650/DO4ibhFfG7dOdGXl8sfWYlts9nunzT5G56H1JQ1Vpy1ydJpVZLqXEF/y6i8Jfv6yhdJenPk+/+VLaKVtcy2nFeJU9zIctd++Gn/x/X8turZJ7p8v9+ykAEldsAvPRppmOQuXlL6m3b0JfwYtdk5rn6EVnTmFr5/KU7Kg+rHwqtT6keb9PkN4xtlRx9nRtLWKhRpQUYpE2Km87yzvHuI9DToMc+KfP7R/b+6XYfQBYYoAAAAASAABAAAAAASQAfA536cNKRw2dhlrKk4WmR3dRRX0YVlx9G67fxOiDydV4G21LgrrFXi2hWh9Ge3bTmvBkvQwOQkD9eXx1xiMpdY68ilXtqrpz28q5+tbM/IAAAAAAAABdeirV1XS+o6dOtN/Jt7ONO5i32RfCM/Vz8x0fl8bb5nG1rK5SlSqx7GuT5NHHb4PfgdA9CWs3mcY8FfzbvrGnvSm3v3WlwXrj2L8A7W01mLV84UfLY64xWQrWV1FxqUpbb7eEuTXpPzU4TqVI06cXOcn1Yxit22+SNW6TtOzv7OOUtYt17WDVSKXhw96PK6MtMOtUjm7yP8ODatoNeE/re4qzjnn2brFxnHOh6xf90d0x9/7WvQ2m44DGp1UneV0pVpLl5IrzIsyCRJZiNo2hic2a+fJOS87zISQDqIJIAAAASAABBJAAEkAACQBAAGNdO+j+6Uo6mx9H6dP6F7GC4x8Wb9HB+bYxFHYeoYRngclGcVKLtaiafP6LOO48AJAAAAAAAAPQ09mbzT2Ytspj5uNahLfblOPOL8zR55DA6/0/mbLUmEt8jZSjOhcQ7Y8eq/Gi/OuB6NChToUoUaMI06cFtGMVskjK/g7VHLTmTpuTaheJpclvBGsA39BAAAAAAAAAACQABAAAAAAAAAAA/Bn+zBZH7rU/SzjqPA7Fz/8AgWR3+zVP0s46jwAkAAAAAAAAMBrcDePg6bd7+W24/HI7/kRrZknwdF/YOX++R/QjWwAAAAACSAAAAAkAACCSAAAAEkAAAAPP1C1HA5JvgrWp+lnHcPBR2JqL/AMl91q/pZx3HgBIAAAAAAAAYAG7/Bz3+Qsv98j+hGuGR/B03+RMx5Pjcf0I1wAAABJAAEkAAAAJAAEAkgCSAAAAAAADz9RPbAZJ/wC1q/pZx3Hgdh6j/wAv5P7rV/SzjyPBASAAAAAAAAAGBu3wdG/kXMrl8bg//A10yL4Of+CZn73D9CNdAEkAAAAAAAkgACQABAAAAAAAAAAA87Un+Xsn90q/pZx5Hgdhal/y7k/ulX9LOPYcAJAAAAAAAAADA3b4Ob/sXMr/AHcP0GumQ/Bz/wAGzP3qH6DXgAG6AAAkCAAAAAEgAAQSAIAAAkgAACQPM1N2acyj/wBpV/Szj2Hgo7B1O9tN5V/7Sr+lnH0fBQEgAAAAAAAAADc/g6JfJWakuPxmC/8AAuWZ1bKlVuficqVDH2c+53eTrwlOnTnzhCMfCa5t7JFH6AJTp6e1DVpSbnGonGPnUG0WfMxjHoaupR41MZ3Sb8spLeTfn3bA+6GdozrWzetpQdy/4CuLCNOlV80W0t/xPdss1dW2Vhic5SpU61dN2l1R37lcbdrjs+2M0u3bmuBnOaqXGodPaZ0hXtqeOhe29GpTv7mSlGXUivo09uE35HsXrWlrCz0VNRnJ1bCNGVvVk/pKpCUVF+l8PWwLWuAPmm24Rcls2k2j6AkgAASQAJAAEAkgCSASBBJAAAEgebqSE6unsnTpwlOcrWooxit224vsRypHSmo9l/YOT4fZZ+4685kbvygcjrSGpWt1gclt92l7j6WjdTtb/IGR9hI63AHJa0RqprfvfyHsT6joTVkvB0/f+z/9nWQA5PWgtXS4afv/AMi95K0Bq9vZaevvyr3nV/IAcpLo+1g/+nr38q94+b3WG+3e9e/hH3nVoQGY9B2ByuCxeVp5iwq2k61eMoRqpfSSjs+Z6Gocde2eKvcLdSry0/d9ZRu7aj3SraRk95QnHnHd9kkm1waL6GBnd/a6XyGkLbE5HPRrQtVD4pc0Y9WtScVtFqKTbfqPRxlnktQRs45KdZ4mznGpGdzR7lWvqkXvFyh4sFx7e2T5IuSS34L8D6QBcACQIBJAAAkAAAP/2Q==">
            <a:hlinkClick r:id="rId3"/>
          </p:cNvPr>
          <p:cNvSpPr>
            <a:spLocks noChangeAspect="1" noChangeArrowheads="1"/>
          </p:cNvSpPr>
          <p:nvPr/>
        </p:nvSpPr>
        <p:spPr bwMode="auto">
          <a:xfrm>
            <a:off x="1641475" y="-1790700"/>
            <a:ext cx="39243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AutoShape 8" descr="data:image/jpeg;base64,/9j/4AAQSkZJRgABAQAAAQABAAD/2wBDAAkGBwgHBgkIBwgKCgkLDRYPDQwMDRsUFRAWIB0iIiAdHx8kKDQsJCYxJx8fLT0tMTU3Ojo6Iys/RD84QzQ5Ojf/2wBDAQoKCg0MDRoPDxo3JR8lNzc3Nzc3Nzc3Nzc3Nzc3Nzc3Nzc3Nzc3Nzc3Nzc3Nzc3Nzc3Nzc3Nzc3Nzc3Nzc3Nzf/wAARCADbAOYDASIAAhEBAxEB/8QAHAABAAMBAQEBAQAAAAAAAAAAAAEGBwgFAgQD/8QASBAAAgEDAgIDCgwDBgYDAAAAAAECAwQFBhExQQcSIRMWMkJRYXGBk9EIFBUXIlJUdJGSssEjRLElNDU2VmQkQ0ZiouEzgqH/xAAbAQEAAwEBAQEAAAAAAAAAAAAAAwQGAQUHAv/EAC8RAQACAQICCQMEAwEAAAAAAAABAgMEEQUSExQVISIxQVGRU2GhFjKx4QZx0fD/2gAMAwEAAhEDEQA/AP7dMd3qzTeWhkcZmr2nirvaKhCS2o1Eu2PDg+K9ZnXzgaw/1FffmXuOl9V4KhqPAXmKuUtq8GoSfiTXgy9TOS8jY3OMvrixvYOncW9R06kXyaA9yOv9XQ7VqG/7f+9P+qHf/q9vfviv/wA69xWwBZvnB1htt3xX35o+4fOFrH/UN7+MfcVkAWddIesV/wBQ3v4x9xPzh6x/1DefjH3FXAFo+cXWSX+YLv8ACPuN96ONYUdW4CnXlOKyFBKF3SXKXKS8z4nLTLP0d6rnpHUVO8knO0rLuV1D/sb8JedcQOgtd1c3ZY9X+FuOoqKbr0+onvH6y38hnK17qR/z69lE2qMqF5aKcHCrQrQTTXapxa9xhusMHPA5qrQSfxap9OhLl1Xy9RDl5o74lpuBW02bfBlpEzHfEzEP09/upPt8fZRHf7qT7dH2USsgh5re7S9n6T6dfiFm7/dSb/36Psok9/upPt8fZRKwBzW9zs/SfTr8Qs/f7qT7fH2USFr3Ui/n4+yiVkDmt7nZ+k+nX4hZ+/7Un26Psojv+1J9uj7KJWAOa3udn6T6dfiFnWvtSL+eh7KI7/tSfbo+xiVgDmt7nZ+k+nX4hZ+/3Un2+Psojv8AtSfb4+yiVgDmt7nZ+k+nX4haFr/Um39+h7GJHf8Aak3/AL9D2MSsAc1vdzs/SfTr8Qs/f9qT7dH2MR3/AGpOd9D2USsFi0Rp6efy0VOP/B0Gp15NdkvJH1/0Oxa0ztuiz6bQ4MU5L467R9o/40fQ1fO31jK+zVfrQq//AAUu5qLUfrP0gtVOCjBRjFRjFbJLggWojaHz/Pm6XJN4rERPpD6ZjXT5pWM7ejqWzpfxKe1G72XGPiyfofYbKfnv7KhkLOvZ3dNVLevBwqQfjJnUTjRMHua305V0rqS6xlTrSpRfXt6j8em+D/Z+g8MAAAAAAAADcOgjV0a1rLTN9Vl3envUs3J+FT5wT83JeQ0TWeDjncLVoRS+MU/p0JeSS5evgcpY+9uMZfUL6yqOncW81UpyXJo6w0fqC31Pp+1ydu1vUjtVgv8Al1F4UfxOTG/ckxZbYrxkp5wwicZU5yhOLjOLaknxTXI+S/8ASjp6Fpcwy9rTap15dWulwjLlLzblB9BUtXlnZ9I0WqpqsNctfX+UAEn5WkAt2iNPYnUUa1G6uK9K7pPdRhJbSj5Vui1rowxD/nLz8Y+4kjHaY3h5Wo4xpdPknHk3iY+zJga1812I+13n5o+4n5rsRt/e7z80fcOisi/UGi95+GSA1pdF+IX83ev/AO0fcRLoxw8U5SvbxJLdtyj2f/g6Kx+oNF7z8MmB+nJwtad/Xp2DnK2hNxpyqPdyS5n5iN7Nbc1YtHqAB+cOv72VpXv7ulaWsOvWqyUYRN403h6WExNGzpRXWit6kl48ubKv0Zaa+JWvyte0nG5rLaipcYQ9HlZftiziptG8sRx3iPWMnQ0nw1/MiAQJXgJIAAzzpj0a9R4L49ZU08jj4ynBJdtWn40f3Rzcn2eQ7UfA5j6W9JS01qWpXt6bWNvm6tBpdkJeND1PtXmYFIAAAAAAAAL10RatemtRwt7qp1cdftU63WfZTl4s/wBn5mUUNbgdkZCyoZGwrWlzFSpVoOMtvPzRgudxVbC5StY3D3dN7xkvGi+DL10K6wnn8PPF5Cr17+wSSlJ9tWlyfpXB+o9fpG038q4749Z0ute2y32jxqQ5r90R5K80bw9rgmv6tm6O8+G34ljwG23YwVW8ftw+Rq4rJ29/Q369Ge+y8Zc160b7i7+hk7GjeWs+tSqx60X5PM/Oc6l76Ls/K0v5Yq5qbW9x20VJ+DPyL0k2K+07PA49w/psXTU/dX8x/TWgRuSWGIQyhdJupHY2fyRayaubiO9WS8Sn5PSy35rKW+Ix1e9upbU6a7F9Z8kvSYJlchXyuQrXt1LrVar325RXJL0EWW+0bPd4Fw/rGbpbx4a/mX5NtgAV25C19H2nXm8qri4g3ZWrUp7rsnLlH3lfxdhXyd9Rs7SDnVqyS7OS5t+ZG9YLFW+Gx1GytYqMIR7XzlLm2SY6807vD43xHq2Lo6T4rfiH7ktopbcPIfQBZYVIAAgEgCCua/03T1Rpm7x20fjHV69tOS8CouH48PWWMbAcX16NS3r1KFeEqdanJwnCS7YyXY0fBrnT1pSNpeUdR2NLalcvud31V2Kp4sn6eHqMjAAAAAAAAA9PTOcutN5u2yli33SjL6UN+ypB+FF+lHV2By9rn8Pa5Sxl1qFzDrR34p80/Onujj41PoR1p8l5H5AyNbq2N3Le3lN9lKr9XzKX9QPT19p14PLd1oL/AIO6blT7PAlzj+5VzftTYennMPcWVTZTlHenP6s1wZg93bVrO5q21zBwrUpdWcXyZVyV2lvOCa/rWHkvPir+Y938T6hKUJxnTbjOLTjJcU1wZ8koje15w3LROe+XsNCtU2VzSfc6y35rn6ywt7JmEaPz08BmIV5SfxWp9GvFfV8vpRp2t9SUsXgXO3rJ3F3Da36r5NeF6Ei1S+9d59GD4jwq+LWRjxR3X8v/AH2UrpM1FHJX6xtrLe2tJbzkn2Tqf+ikk8e1ttvtbfFkFe07zu2mk01NLhrip5R/IGC5dHOnFlb9313TbtLWS6qa7Kk+S9RyKzadjVammmw2y38oW7o400sVjo391Da9uY77SXbThyX7suqIS7Cdi5EREbQ+canUX1GWct/OQAHUCQAAIJIAAAD8OcxVrmsTdY2+h1re4puEvKvI150+05N1NhbjTmdu8Td9tS3nspfXi+2MvWjsBmV9OOjXlcXHO2FFO8so7V1FdtSj5fO4/wBNwMAAXb2gAAAAAAEqUoSjOEnGUWmpLinyZAA6h6MNYQ1bp+NSr1YZC22p3UE+e3ZNeZ/13PI6VcBvGGatYdsUoXKXk5S/YxjQGpp6T1Nb5F9aVs/4dzTi/Cpvj2c2uK9B1JSna5SwhUpuFxaXNJNPfdTjJe4/Nq80bLWi1VtLnjLX08/vHq53IPY1XhZ4HM1rRp9xb61CT8aD4fhwPHKkxtOz6Tiy1y44yU8pOR/a4uri6VJXFadRUoKnTUnv1Yrkj+ID9TETMT7AAXa0km2/Icd8n78Hiq2ZytCwoPqyqvtnx6kVxZvOIxtvisdRsrWKVKlHZeV+Vvzsr+gNM/IWO7tdRi7242lN8epHlFP+pbUWsdOWN2D4zxHrWXkpPgr+Z9xLYAEjxQAASAAIBJAAAAD5q041YSp1EpQlFxknzT4n2QByr0kaVnpPU1a1hGTsq+9W0m+cG+2PpT7CrI6i6U9LPVGlq9C2pwlf277tbN8d1xj612fgcvNOMpRknFptNNbNPzgQAAAAAAAAbZ0C6u61Oppm/rfShvUsnLnHxofuvWYmf1tLqvZXdG6tKkqVxRmp05xfbGS4AdT650/DO4ibhFfG7dOdGXl8sfWYlts9nunzT5G56H1JQ1Vpy1ydJpVZLqXEF/y6i8Jfv6yhdJenPk+/+VLaKVtcy2nFeJU9zIctd++Gn/x/X8turZJ7p8v9+ykAEldsAvPRppmOQuXlL6m3b0JfwYtdk5rn6EVnTmFr5/KU7Kg+rHwqtT6keb9PkN4xtlRx9nRtLWKhRpQUYpE2Km87yzvHuI9DToMc+KfP7R/b+6XYfQBYYoAAAAASAABAAAAAASQAfA536cNKRw2dhlrKk4WmR3dRRX0YVlx9G67fxOiDydV4G21LgrrFXi2hWh9Ge3bTmvBkvQwOQkD9eXx1xiMpdY68ilXtqrpz28q5+tbM/IAAAAAAAABdeirV1XS+o6dOtN/Jt7ONO5i32RfCM/Vz8x0fl8bb5nG1rK5SlSqx7GuT5NHHb4PfgdA9CWs3mcY8FfzbvrGnvSm3v3WlwXrj2L8A7W01mLV84UfLY64xWQrWV1FxqUpbb7eEuTXpPzU4TqVI06cXOcn1Yxit22+SNW6TtOzv7OOUtYt17WDVSKXhw96PK6MtMOtUjm7yP8ODatoNeE/re4qzjnn2brFxnHOh6xf90d0x9/7WvQ2m44DGp1UneV0pVpLl5IrzIsyCRJZiNo2hic2a+fJOS87zISQDqIJIAAAASAABBJAAEkAACQBAAGNdO+j+6Uo6mx9H6dP6F7GC4x8Wb9HB+bYxFHYeoYRngclGcVKLtaiafP6LOO48AJAAAAAAAAPQ09mbzT2Ytspj5uNahLfblOPOL8zR55DA6/0/mbLUmEt8jZSjOhcQ7Y8eq/Gi/OuB6NChToUoUaMI06cFtGMVskjK/g7VHLTmTpuTaheJpclvBGsA39BAAAAAAAAAACQABAAAAAAAAAAA/Bn+zBZH7rU/SzjqPA7Fz/8AgWR3+zVP0s46jwAkAAAAAAAAMBrcDePg6bd7+W24/HI7/kRrZknwdF/YOX++R/QjWwAAAAACSAAAAAkAACCSAAAAEkAAAAPP1C1HA5JvgrWp+lnHcPBR2JqL/AMl91q/pZx3HgBIAAAAAAAAYAG7/Bz3+Qsv98j+hGuGR/B03+RMx5Pjcf0I1wAAABJAAEkAAAAJAAEAkgCSAAAAAAADz9RPbAZJ/wC1q/pZx3Hgdh6j/wAv5P7rV/SzjyPBASAAAAAAAAAGBu3wdG/kXMrl8bg//A10yL4Of+CZn73D9CNdAEkAAAAAAAkgACQABAAAAAAAAAAA87Un+Xsn90q/pZx5Hgdhal/y7k/ulX9LOPYcAJAAAAAAAAADA3b4Ob/sXMr/AHcP0GumQ/Bz/wAGzP3qH6DXgAG6AAAkCAAAAAEgAAQSAIAAAkgAACQPM1N2acyj/wBpV/Szj2Hgo7B1O9tN5V/7Sr+lnH0fBQEgAAAAAAAAADc/g6JfJWakuPxmC/8AAuWZ1bKlVuficqVDH2c+53eTrwlOnTnzhCMfCa5t7JFH6AJTp6e1DVpSbnGonGPnUG0WfMxjHoaupR41MZ3Sb8spLeTfn3bA+6GdozrWzetpQdy/4CuLCNOlV80W0t/xPdss1dW2Vhic5SpU61dN2l1R37lcbdrjs+2M0u3bmuBnOaqXGodPaZ0hXtqeOhe29GpTv7mSlGXUivo09uE35HsXrWlrCz0VNRnJ1bCNGVvVk/pKpCUVF+l8PWwLWuAPmm24Rcls2k2j6AkgAASQAJAAEAkgCSASBBJAAAEgebqSE6unsnTpwlOcrWooxit224vsRypHSmo9l/YOT4fZZ+4685kbvygcjrSGpWt1gclt92l7j6WjdTtb/IGR9hI63AHJa0RqprfvfyHsT6joTVkvB0/f+z/9nWQA5PWgtXS4afv/AMi95K0Bq9vZaevvyr3nV/IAcpLo+1g/+nr38q94+b3WG+3e9e/hH3nVoQGY9B2ByuCxeVp5iwq2k61eMoRqpfSSjs+Z6Gocde2eKvcLdSry0/d9ZRu7aj3SraRk95QnHnHd9kkm1waL6GBnd/a6XyGkLbE5HPRrQtVD4pc0Y9WtScVtFqKTbfqPRxlnktQRs45KdZ4mznGpGdzR7lWvqkXvFyh4sFx7e2T5IuSS34L8D6QBcACQIBJAAAkAAAP/2Q==">
            <a:hlinkClick r:id="rId3"/>
          </p:cNvPr>
          <p:cNvSpPr>
            <a:spLocks noChangeAspect="1" noChangeArrowheads="1"/>
          </p:cNvSpPr>
          <p:nvPr/>
        </p:nvSpPr>
        <p:spPr bwMode="auto">
          <a:xfrm>
            <a:off x="2701927" y="-1394867"/>
            <a:ext cx="39243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0" name="Picture 2" descr="Outdoor environment 0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4745" y="1611234"/>
            <a:ext cx="3131109" cy="26818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9410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322169"/>
            <a:ext cx="7993816" cy="1101094"/>
          </a:xfrm>
        </p:spPr>
        <p:txBody>
          <a:bodyPr/>
          <a:lstStyle/>
          <a:p>
            <a:r>
              <a:rPr lang="en-CA" dirty="0"/>
              <a:t>Establishing Routines…</a:t>
            </a:r>
          </a:p>
        </p:txBody>
      </p:sp>
      <p:sp>
        <p:nvSpPr>
          <p:cNvPr id="3" name="Text Placeholder 2"/>
          <p:cNvSpPr>
            <a:spLocks noGrp="1"/>
          </p:cNvSpPr>
          <p:nvPr>
            <p:ph type="body" sz="quarter" idx="11"/>
          </p:nvPr>
        </p:nvSpPr>
        <p:spPr>
          <a:xfrm>
            <a:off x="3197657" y="1333273"/>
            <a:ext cx="5796686" cy="1800200"/>
          </a:xfrm>
        </p:spPr>
        <p:txBody>
          <a:bodyPr>
            <a:normAutofit/>
          </a:bodyPr>
          <a:lstStyle/>
          <a:p>
            <a:r>
              <a:rPr lang="en-CA" sz="2400" dirty="0"/>
              <a:t>Toileting Independence</a:t>
            </a:r>
          </a:p>
          <a:p>
            <a:r>
              <a:rPr lang="en-CA" sz="2400" dirty="0"/>
              <a:t>Dressing and Undressing</a:t>
            </a:r>
          </a:p>
          <a:p>
            <a:endParaRPr lang="en-CA" sz="2400"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050" t="8095" r="10064" b="6057"/>
          <a:stretch/>
        </p:blipFill>
        <p:spPr bwMode="auto">
          <a:xfrm>
            <a:off x="5591945" y="2603452"/>
            <a:ext cx="4748059" cy="25537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5773A8D8-5ED2-5940-86BD-336A32117D1D}"/>
              </a:ext>
            </a:extLst>
          </p:cNvPr>
          <p:cNvSpPr txBox="1"/>
          <p:nvPr/>
        </p:nvSpPr>
        <p:spPr>
          <a:xfrm>
            <a:off x="1775520" y="5524728"/>
            <a:ext cx="8280920" cy="1169551"/>
          </a:xfrm>
          <a:prstGeom prst="rect">
            <a:avLst/>
          </a:prstGeom>
          <a:noFill/>
        </p:spPr>
        <p:txBody>
          <a:bodyPr wrap="square" rtlCol="0">
            <a:spAutoFit/>
          </a:bodyPr>
          <a:lstStyle/>
          <a:p>
            <a:r>
              <a:rPr lang="en-US" sz="1750" dirty="0"/>
              <a:t>Every child is different and every child learns at his or her own pace. Begin now to get your child comfortable with the idea of using the toilet. That way you have a good amount of time to guide your child, stop if you need to and begin again before school starts.</a:t>
            </a:r>
          </a:p>
        </p:txBody>
      </p:sp>
    </p:spTree>
    <p:extLst>
      <p:ext uri="{BB962C8B-B14F-4D97-AF65-F5344CB8AC3E}">
        <p14:creationId xmlns:p14="http://schemas.microsoft.com/office/powerpoint/2010/main" val="196604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CEF3C-222D-4049-9682-8A95B5FE5B99}"/>
              </a:ext>
            </a:extLst>
          </p:cNvPr>
          <p:cNvSpPr>
            <a:spLocks noGrp="1"/>
          </p:cNvSpPr>
          <p:nvPr>
            <p:ph type="title"/>
          </p:nvPr>
        </p:nvSpPr>
        <p:spPr/>
        <p:txBody>
          <a:bodyPr/>
          <a:lstStyle/>
          <a:p>
            <a:r>
              <a:rPr lang="en-US" dirty="0"/>
              <a:t>Educator Tips</a:t>
            </a:r>
          </a:p>
        </p:txBody>
      </p:sp>
      <p:sp>
        <p:nvSpPr>
          <p:cNvPr id="3" name="Text Placeholder 2">
            <a:extLst>
              <a:ext uri="{FF2B5EF4-FFF2-40B4-BE49-F238E27FC236}">
                <a16:creationId xmlns:a16="http://schemas.microsoft.com/office/drawing/2014/main" id="{9A353A54-AF4A-414C-9C4E-F6DE635CF40A}"/>
              </a:ext>
            </a:extLst>
          </p:cNvPr>
          <p:cNvSpPr>
            <a:spLocks noGrp="1"/>
          </p:cNvSpPr>
          <p:nvPr>
            <p:ph type="body" sz="quarter" idx="11"/>
          </p:nvPr>
        </p:nvSpPr>
        <p:spPr>
          <a:xfrm>
            <a:off x="4030671" y="2321224"/>
            <a:ext cx="7714538" cy="3938513"/>
          </a:xfrm>
        </p:spPr>
        <p:txBody>
          <a:bodyPr vert="horz" lIns="91440" tIns="45720" rIns="91440" bIns="45720" rtlCol="0" anchor="t">
            <a:normAutofit fontScale="55000" lnSpcReduction="20000"/>
          </a:bodyPr>
          <a:lstStyle/>
          <a:p>
            <a:r>
              <a:rPr lang="en-US" dirty="0"/>
              <a:t>Have your child practice opening and closing their lunch containers </a:t>
            </a:r>
          </a:p>
          <a:p>
            <a:r>
              <a:rPr lang="en-US" dirty="0"/>
              <a:t>Lunches and snacks should be labelled 1, 2, 3 </a:t>
            </a:r>
          </a:p>
          <a:p>
            <a:r>
              <a:rPr lang="en-US" dirty="0"/>
              <a:t>Number 1 is their morning snack, number 2 is their main lunch, and number 3 is their afternoon snack</a:t>
            </a:r>
          </a:p>
          <a:p>
            <a:r>
              <a:rPr lang="en-US" dirty="0"/>
              <a:t>Have practice school lunches in the summer to give your child a chance to get used to their lunch bag, portions, and containers</a:t>
            </a:r>
          </a:p>
          <a:p>
            <a:r>
              <a:rPr lang="en-US" dirty="0"/>
              <a:t>Navy blue uniform shirts often work best due to the creative and messy nature of the kindergarten program</a:t>
            </a:r>
          </a:p>
          <a:p>
            <a:r>
              <a:rPr lang="en-US" dirty="0"/>
              <a:t>Kindergarten students spend a large part of the day outside and they need to always have appropriate clothing for the weather</a:t>
            </a:r>
          </a:p>
          <a:p>
            <a:r>
              <a:rPr lang="en-US" dirty="0"/>
              <a:t>Students need to always have a full set (including socks and underwear) of labelled spare clothes at school. Spare clothes  don't necessarily need to be uniform items but similar </a:t>
            </a:r>
            <a:r>
              <a:rPr lang="en-US" dirty="0" err="1"/>
              <a:t>colours</a:t>
            </a:r>
            <a:r>
              <a:rPr lang="en-US" dirty="0"/>
              <a:t> work best ( a white or navy shirt and navy pants)</a:t>
            </a:r>
          </a:p>
        </p:txBody>
      </p:sp>
    </p:spTree>
    <p:extLst>
      <p:ext uri="{BB962C8B-B14F-4D97-AF65-F5344CB8AC3E}">
        <p14:creationId xmlns:p14="http://schemas.microsoft.com/office/powerpoint/2010/main" val="1556749984"/>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373A21"/>
      </a:dk2>
      <a:lt2>
        <a:srgbClr val="E8E2E6"/>
      </a:lt2>
      <a:accent1>
        <a:srgbClr val="47B570"/>
      </a:accent1>
      <a:accent2>
        <a:srgbClr val="40B13B"/>
      </a:accent2>
      <a:accent3>
        <a:srgbClr val="75AF45"/>
      </a:accent3>
      <a:accent4>
        <a:srgbClr val="9BA938"/>
      </a:accent4>
      <a:accent5>
        <a:srgbClr val="BE9C4B"/>
      </a:accent5>
      <a:accent6>
        <a:srgbClr val="B15D3B"/>
      </a:accent6>
      <a:hlink>
        <a:srgbClr val="8E822F"/>
      </a:hlink>
      <a:folHlink>
        <a:srgbClr val="828282"/>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5AF7D36D80B54EB684DA251A18FFFA" ma:contentTypeVersion="15" ma:contentTypeDescription="Create a new document." ma:contentTypeScope="" ma:versionID="84d0aee54e6c8a4b763b0549eb721841">
  <xsd:schema xmlns:xsd="http://www.w3.org/2001/XMLSchema" xmlns:xs="http://www.w3.org/2001/XMLSchema" xmlns:p="http://schemas.microsoft.com/office/2006/metadata/properties" xmlns:ns3="1b519b2d-e7ed-42b3-8248-794c6b7a0f22" xmlns:ns4="d9e1c562-2fd7-4443-9958-d615b89c3d53" targetNamespace="http://schemas.microsoft.com/office/2006/metadata/properties" ma:root="true" ma:fieldsID="abcc605643182ff93e7f9ee867e26377" ns3:_="" ns4:_="">
    <xsd:import namespace="1b519b2d-e7ed-42b3-8248-794c6b7a0f22"/>
    <xsd:import namespace="d9e1c562-2fd7-4443-9958-d615b89c3d53"/>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519b2d-e7ed-42b3-8248-794c6b7a0f2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9e1c562-2fd7-4443-9958-d615b89c3d5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90A98C-F8B4-48EA-95F0-C4141D19ED0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29D5F63-7616-4CFC-97D7-6BFFE2F51A28}">
  <ds:schemaRefs>
    <ds:schemaRef ds:uri="http://schemas.microsoft.com/sharepoint/v3/contenttype/forms"/>
  </ds:schemaRefs>
</ds:datastoreItem>
</file>

<file path=customXml/itemProps3.xml><?xml version="1.0" encoding="utf-8"?>
<ds:datastoreItem xmlns:ds="http://schemas.openxmlformats.org/officeDocument/2006/customXml" ds:itemID="{D50B9CF2-3D3C-48C6-9C8E-2C248BD6E6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519b2d-e7ed-42b3-8248-794c6b7a0f22"/>
    <ds:schemaRef ds:uri="d9e1c562-2fd7-4443-9958-d615b89c3d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1318</TotalTime>
  <Words>966</Words>
  <Application>Microsoft Office PowerPoint</Application>
  <PresentationFormat>Widescreen</PresentationFormat>
  <Paragraphs>87</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Avenir Next LT Pro</vt:lpstr>
      <vt:lpstr>Calibri</vt:lpstr>
      <vt:lpstr>Chalkboard SE</vt:lpstr>
      <vt:lpstr>News Gothic</vt:lpstr>
      <vt:lpstr>News Gothic T Medium</vt:lpstr>
      <vt:lpstr>AccentBoxVTI</vt:lpstr>
      <vt:lpstr>Welcome to St. Elizabeth Seton School</vt:lpstr>
      <vt:lpstr>The School Day… This is only a sample of what your child’s school day may look like. You will receive more information in September.</vt:lpstr>
      <vt:lpstr>Entry and Dismissal Procedures</vt:lpstr>
      <vt:lpstr>Before and After School Care</vt:lpstr>
      <vt:lpstr>Establishing Routines…</vt:lpstr>
      <vt:lpstr>Educator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St. Gregory the Great</dc:title>
  <dc:creator>Chaves, Maria</dc:creator>
  <cp:lastModifiedBy>Williams, Kelly</cp:lastModifiedBy>
  <cp:revision>225</cp:revision>
  <dcterms:created xsi:type="dcterms:W3CDTF">2020-04-24T14:23:31Z</dcterms:created>
  <dcterms:modified xsi:type="dcterms:W3CDTF">2020-05-12T17:08:14Z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0x010100CA5AF7D36D80B54EB684DA251A18FFFA</vt:lpwstr>
  </property>
</Properties>
</file>